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57" r:id="rId2"/>
  </p:sldIdLst>
  <p:sldSz cx="9601200" cy="12801600" type="A3"/>
  <p:notesSz cx="6735763" cy="9866313"/>
  <p:defaultTextStyle>
    <a:defPPr>
      <a:defRPr lang="ru-RU"/>
    </a:defPPr>
    <a:lvl1pPr algn="l" defTabSz="792163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1pPr>
    <a:lvl2pPr marL="395288" indent="61913" algn="l" defTabSz="792163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2pPr>
    <a:lvl3pPr marL="792163" indent="122238" algn="l" defTabSz="792163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3pPr>
    <a:lvl4pPr marL="1189038" indent="182563" algn="l" defTabSz="792163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4pPr>
    <a:lvl5pPr marL="1585913" indent="242888" algn="l" defTabSz="792163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07" autoAdjust="0"/>
    <p:restoredTop sz="94660"/>
  </p:normalViewPr>
  <p:slideViewPr>
    <p:cSldViewPr snapToGrid="0">
      <p:cViewPr>
        <p:scale>
          <a:sx n="150" d="100"/>
          <a:sy n="150" d="100"/>
        </p:scale>
        <p:origin x="138" y="7986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l" defTabSz="793608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r" defTabSz="793608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89BAED9-3E6F-493D-A6E9-DC6323229D27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20900" y="1233488"/>
            <a:ext cx="24939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54" tIns="45377" rIns="90754" bIns="45377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0754" tIns="45377" rIns="90754" bIns="45377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l" defTabSz="793608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r" defTabSz="793608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55D91B3-6339-432F-8DD5-E36C496CBE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792163" fontAlgn="base">
              <a:spcBef>
                <a:spcPct val="0"/>
              </a:spcBef>
              <a:spcAft>
                <a:spcPct val="0"/>
              </a:spcAft>
              <a:defRPr/>
            </a:pPr>
            <a:fld id="{66E81C96-446D-4A21-AC64-6CB10CAE57ED}" type="slidenum">
              <a:rPr lang="ru-RU"/>
              <a:pPr defTabSz="792163"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A9B9F-FFD8-4886-B52A-246F6D0243D2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8E45C-2154-4E56-8A06-FC6E8090F4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18D7A-9C7C-46AD-AA2E-FD31661CBFA8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95B1F-BBB1-421A-865D-DFA3B19959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5DAF3-36C0-4452-8364-B14FE5227634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DD318-C714-4A92-95BA-282283014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E9CF2-9D25-4781-8F98-CF6E19642A19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A82A7-310E-413F-880A-F4BE979165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8A5EF-EFD3-4DFE-B6AA-CA43291CAC28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A5E3B-6D8F-4B80-B13C-B88526B714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CBC94-F4EB-4381-9456-7F388C3A0317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5BDD0-6FD9-4708-9669-04E8A2E0DC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B52C0-DB83-4987-984B-A79D3760C050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F4CB9-39FC-4117-A586-DD4633571B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A308B-883B-45D4-B2D9-86433BEC3AA2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F1BE5-2D6A-4F4B-8EAF-0AF9010CB8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506C5-652D-4572-A5FB-2C0F0ED58930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758B6-58DE-4C07-B781-40521E135A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4996C-2023-4DD5-97EE-D52CEF9BC173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6472F-E296-4AA6-8566-47DEF40039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rtlCol="0">
            <a:normAutofit/>
          </a:bodyPr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FA29B-BB88-48AC-8D04-AFA4514237BD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004F0-176D-4EA8-B63F-9F91E3D7B9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60400" y="681038"/>
            <a:ext cx="8280400" cy="247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60400" y="3408363"/>
            <a:ext cx="8280400" cy="812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400" y="11864975"/>
            <a:ext cx="2160588" cy="6810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793608" fontAlgn="auto">
              <a:spcBef>
                <a:spcPts val="0"/>
              </a:spcBef>
              <a:spcAft>
                <a:spcPts val="0"/>
              </a:spcAft>
              <a:defRPr sz="126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D5B6921-E782-46CC-9F8D-851B6F78AF2A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79763" y="11864975"/>
            <a:ext cx="3241675" cy="6810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793608" fontAlgn="auto">
              <a:spcBef>
                <a:spcPts val="0"/>
              </a:spcBef>
              <a:spcAft>
                <a:spcPts val="0"/>
              </a:spcAft>
              <a:defRPr sz="126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213" y="11864975"/>
            <a:ext cx="2160587" cy="6810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793608" fontAlgn="auto">
              <a:spcBef>
                <a:spcPts val="0"/>
              </a:spcBef>
              <a:spcAft>
                <a:spcPts val="0"/>
              </a:spcAft>
              <a:defRPr sz="126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112D6A8-826F-491B-B048-937A575B6A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588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9588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 Light"/>
        </a:defRPr>
      </a:lvl2pPr>
      <a:lvl3pPr algn="l" defTabSz="9588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 Light"/>
        </a:defRPr>
      </a:lvl3pPr>
      <a:lvl4pPr algn="l" defTabSz="9588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 Light"/>
        </a:defRPr>
      </a:lvl4pPr>
      <a:lvl5pPr algn="l" defTabSz="9588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 Light"/>
        </a:defRPr>
      </a:lvl5pPr>
      <a:lvl6pPr marL="457200" algn="l" defTabSz="958850" rtl="0" fontAlgn="base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 Light"/>
        </a:defRPr>
      </a:lvl6pPr>
      <a:lvl7pPr marL="914400" algn="l" defTabSz="958850" rtl="0" fontAlgn="base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 Light"/>
        </a:defRPr>
      </a:lvl7pPr>
      <a:lvl8pPr marL="1371600" algn="l" defTabSz="958850" rtl="0" fontAlgn="base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 Light"/>
        </a:defRPr>
      </a:lvl8pPr>
      <a:lvl9pPr marL="1828800" algn="l" defTabSz="958850" rtl="0" fontAlgn="base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 Light"/>
        </a:defRPr>
      </a:lvl9pPr>
    </p:titleStyle>
    <p:bodyStyle>
      <a:lvl1pPr marL="239713" indent="-239713" algn="l" defTabSz="958850" rtl="0" eaLnBrk="0" fontAlgn="base" hangingPunct="0">
        <a:lnSpc>
          <a:spcPct val="90000"/>
        </a:lnSpc>
        <a:spcBef>
          <a:spcPts val="1050"/>
        </a:spcBef>
        <a:spcAft>
          <a:spcPct val="0"/>
        </a:spcAft>
        <a:buFont typeface="Arial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19138" indent="-239713" algn="l" defTabSz="958850" rtl="0" eaLnBrk="0" fontAlgn="base" hangingPunct="0">
        <a:lnSpc>
          <a:spcPct val="90000"/>
        </a:lnSpc>
        <a:spcBef>
          <a:spcPts val="525"/>
        </a:spcBef>
        <a:spcAft>
          <a:spcPct val="0"/>
        </a:spcAft>
        <a:buFont typeface="Arial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39713" algn="l" defTabSz="958850" rtl="0" eaLnBrk="0" fontAlgn="base" hangingPunct="0">
        <a:lnSpc>
          <a:spcPct val="90000"/>
        </a:lnSpc>
        <a:spcBef>
          <a:spcPts val="525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79575" indent="-239713" algn="l" defTabSz="958850" rtl="0" eaLnBrk="0" fontAlgn="base" hangingPunct="0">
        <a:lnSpc>
          <a:spcPct val="90000"/>
        </a:lnSpc>
        <a:spcBef>
          <a:spcPts val="52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159000" indent="-239713" algn="l" defTabSz="958850" rtl="0" eaLnBrk="0" fontAlgn="base" hangingPunct="0">
        <a:lnSpc>
          <a:spcPct val="90000"/>
        </a:lnSpc>
        <a:spcBef>
          <a:spcPts val="52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784225" y="496888"/>
            <a:ext cx="7007225" cy="182880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/>
          </a:p>
        </p:txBody>
      </p:sp>
      <p:sp>
        <p:nvSpPr>
          <p:cNvPr id="14338" name="TextBox 8"/>
          <p:cNvSpPr txBox="1">
            <a:spLocks noChangeArrowheads="1"/>
          </p:cNvSpPr>
          <p:nvPr/>
        </p:nvSpPr>
        <p:spPr bwMode="auto">
          <a:xfrm>
            <a:off x="1098550" y="0"/>
            <a:ext cx="7759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2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>
                <a:latin typeface="Times New Roman" pitchFamily="18" charset="0"/>
                <a:cs typeface="Times New Roman" pitchFamily="18" charset="0"/>
              </a:rPr>
              <a:t>(на примере проекта постановления Кабинета Министров – разработчик Мининфоком) 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 rot="16200000">
            <a:off x="257969" y="1146969"/>
            <a:ext cx="1681162" cy="577850"/>
          </a:xfrm>
          <a:prstGeom prst="roundRect">
            <a:avLst/>
          </a:prstGeom>
          <a:gradFill flip="none" rotWithShape="1">
            <a:gsLst>
              <a:gs pos="80000">
                <a:srgbClr val="6AAC3D"/>
              </a:gs>
              <a:gs pos="43000">
                <a:schemeClr val="accent6">
                  <a:satMod val="103000"/>
                  <a:lumMod val="102000"/>
                  <a:tint val="94000"/>
                </a:schemeClr>
              </a:gs>
              <a:gs pos="59000">
                <a:schemeClr val="accent6">
                  <a:satMod val="110000"/>
                  <a:lumMod val="100000"/>
                  <a:shade val="100000"/>
                </a:schemeClr>
              </a:gs>
            </a:gsLst>
            <a:lin ang="5400000" scaled="0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62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</a:t>
            </a:r>
            <a:r>
              <a:rPr lang="ru-RU" sz="1562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455738" y="1584325"/>
            <a:ext cx="1792287" cy="66040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</a:p>
          <a:p>
            <a:pPr algn="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</a:t>
            </a:r>
          </a:p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Кабинета Министров Республики Узбекистан </a:t>
            </a:r>
          </a:p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организационных мерах по внедрению</a:t>
            </a:r>
            <a:br>
              <a:rPr lang="ru-RU" sz="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Единой электронной системы</a:t>
            </a:r>
            <a:endParaRPr lang="ru-RU" sz="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462088" y="595313"/>
            <a:ext cx="3252787" cy="903287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Мининфоком</a:t>
            </a: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размещение проекта НПА и прилагаемых к нему документов </a:t>
            </a:r>
            <a:b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Систему;</a:t>
            </a: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выбор заинтересованных государственных органов;</a:t>
            </a: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направление на визирование руководителю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789488" y="588963"/>
            <a:ext cx="2932112" cy="896937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Мининфоком </a:t>
            </a: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визирование проекта посредством личного ЭЦП министра с последующим его направлением на межведомственное согласование</a:t>
            </a:r>
          </a:p>
        </p:txBody>
      </p:sp>
      <p:pic>
        <p:nvPicPr>
          <p:cNvPr id="14343" name="Рисунок 2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3275" y="1584325"/>
            <a:ext cx="2178050" cy="658813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4" name="Прямоугольник 23"/>
          <p:cNvSpPr/>
          <p:nvPr/>
        </p:nvSpPr>
        <p:spPr>
          <a:xfrm>
            <a:off x="7904163" y="481013"/>
            <a:ext cx="1374775" cy="10764837"/>
          </a:xfrm>
          <a:prstGeom prst="rect">
            <a:avLst/>
          </a:prstGeom>
          <a:ln>
            <a:solidFill>
              <a:srgbClr val="0070C0"/>
            </a:solidFill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/>
          </a:p>
        </p:txBody>
      </p:sp>
      <p:pic>
        <p:nvPicPr>
          <p:cNvPr id="14345" name="Рисунок 2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13400" y="1584325"/>
            <a:ext cx="2066925" cy="657225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8078788" y="604838"/>
            <a:ext cx="1028700" cy="549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62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Единая система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777875" y="2378075"/>
            <a:ext cx="7007225" cy="158432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 rot="16200000">
            <a:off x="350837" y="2870201"/>
            <a:ext cx="1495425" cy="577850"/>
          </a:xfrm>
          <a:prstGeom prst="roundRect">
            <a:avLst/>
          </a:prstGeom>
          <a:gradFill flip="none" rotWithShape="1">
            <a:gsLst>
              <a:gs pos="80000">
                <a:srgbClr val="6AAC3D"/>
              </a:gs>
              <a:gs pos="43000">
                <a:schemeClr val="accent6">
                  <a:satMod val="103000"/>
                  <a:lumMod val="102000"/>
                  <a:tint val="94000"/>
                </a:schemeClr>
              </a:gs>
              <a:gs pos="59000">
                <a:schemeClr val="accent6">
                  <a:satMod val="110000"/>
                  <a:lumMod val="100000"/>
                  <a:shade val="100000"/>
                </a:schemeClr>
              </a:gs>
            </a:gsLst>
            <a:lin ang="5400000" scaled="0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62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2-этап</a:t>
            </a: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1444625" y="2528888"/>
            <a:ext cx="2070100" cy="798512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ГНК</a:t>
            </a: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рассмотрение, представление предложений и замечаний (в случае необходимости); </a:t>
            </a:r>
            <a:b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согласование (визирование) с личным ЭЦП председателя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668963" y="2525713"/>
            <a:ext cx="2070100" cy="800100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Минфин</a:t>
            </a: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рассмотрение, представление предложений и замечаний (в случае необходимости); </a:t>
            </a: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согласование (визирование)  с личным </a:t>
            </a:r>
            <a:b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ЭЦП министра</a:t>
            </a:r>
          </a:p>
        </p:txBody>
      </p:sp>
      <p:pic>
        <p:nvPicPr>
          <p:cNvPr id="14351" name="Рисунок 4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01813" y="3378200"/>
            <a:ext cx="1703387" cy="531813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4352" name="Рисунок 4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87788" y="3381375"/>
            <a:ext cx="1717675" cy="528638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4353" name="Рисунок 45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67413" y="3392488"/>
            <a:ext cx="1673225" cy="517525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0" name="Прямоугольник 49"/>
          <p:cNvSpPr/>
          <p:nvPr/>
        </p:nvSpPr>
        <p:spPr>
          <a:xfrm>
            <a:off x="790575" y="4006850"/>
            <a:ext cx="7007225" cy="1093788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/>
          </a:p>
        </p:txBody>
      </p:sp>
      <p:sp>
        <p:nvSpPr>
          <p:cNvPr id="51" name="Скругленный прямоугольник 50"/>
          <p:cNvSpPr/>
          <p:nvPr/>
        </p:nvSpPr>
        <p:spPr>
          <a:xfrm rot="16200000">
            <a:off x="611981" y="4261644"/>
            <a:ext cx="1011238" cy="577850"/>
          </a:xfrm>
          <a:prstGeom prst="roundRect">
            <a:avLst/>
          </a:prstGeom>
          <a:gradFill flip="none" rotWithShape="1">
            <a:gsLst>
              <a:gs pos="80000">
                <a:srgbClr val="6AAC3D"/>
              </a:gs>
              <a:gs pos="43000">
                <a:schemeClr val="accent6">
                  <a:satMod val="103000"/>
                  <a:lumMod val="102000"/>
                  <a:tint val="94000"/>
                </a:schemeClr>
              </a:gs>
              <a:gs pos="59000">
                <a:schemeClr val="accent6">
                  <a:satMod val="110000"/>
                  <a:lumMod val="100000"/>
                  <a:shade val="100000"/>
                </a:schemeClr>
              </a:gs>
            </a:gsLst>
            <a:lin ang="5400000" scaled="0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62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3-этап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784225" y="5146675"/>
            <a:ext cx="7007225" cy="950913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/>
          </a:p>
        </p:txBody>
      </p:sp>
      <p:sp>
        <p:nvSpPr>
          <p:cNvPr id="61" name="Скругленный прямоугольник 60"/>
          <p:cNvSpPr/>
          <p:nvPr/>
        </p:nvSpPr>
        <p:spPr>
          <a:xfrm rot="16200000">
            <a:off x="696913" y="5318125"/>
            <a:ext cx="838200" cy="577850"/>
          </a:xfrm>
          <a:prstGeom prst="roundRect">
            <a:avLst/>
          </a:prstGeom>
          <a:gradFill flip="none" rotWithShape="1">
            <a:gsLst>
              <a:gs pos="80000">
                <a:srgbClr val="6AAC3D"/>
              </a:gs>
              <a:gs pos="43000">
                <a:schemeClr val="accent6">
                  <a:satMod val="103000"/>
                  <a:lumMod val="102000"/>
                  <a:tint val="94000"/>
                </a:schemeClr>
              </a:gs>
              <a:gs pos="59000">
                <a:schemeClr val="accent6">
                  <a:satMod val="110000"/>
                  <a:lumMod val="100000"/>
                  <a:shade val="100000"/>
                </a:schemeClr>
              </a:gs>
            </a:gsLst>
            <a:lin ang="5400000" scaled="0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62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4-этап</a:t>
            </a: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1468438" y="5207000"/>
            <a:ext cx="2003425" cy="820738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юстиции</a:t>
            </a:r>
          </a:p>
          <a:p>
            <a:pPr defTabSz="793608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проведение правовой экспертизы проекта НПА</a:t>
            </a:r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3586163" y="4059238"/>
            <a:ext cx="2124075" cy="995362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Мининфоком </a:t>
            </a: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рассмотрение и корректировка доработанного проекта НПА;</a:t>
            </a: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визирование проекта посредством личного ЭЦП министра с последующим его направлением в Министерство юстиции</a:t>
            </a:r>
          </a:p>
        </p:txBody>
      </p:sp>
      <p:pic>
        <p:nvPicPr>
          <p:cNvPr id="14360" name="Рисунок 8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08663" y="4054475"/>
            <a:ext cx="1871662" cy="936625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4" name="Прямоугольник 83"/>
          <p:cNvSpPr/>
          <p:nvPr/>
        </p:nvSpPr>
        <p:spPr>
          <a:xfrm>
            <a:off x="784225" y="7164388"/>
            <a:ext cx="7007225" cy="1722437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/>
          </a:p>
        </p:txBody>
      </p:sp>
      <p:sp>
        <p:nvSpPr>
          <p:cNvPr id="85" name="Скругленный прямоугольник 84"/>
          <p:cNvSpPr/>
          <p:nvPr/>
        </p:nvSpPr>
        <p:spPr>
          <a:xfrm rot="16200000">
            <a:off x="280987" y="7716838"/>
            <a:ext cx="1635125" cy="577850"/>
          </a:xfrm>
          <a:prstGeom prst="roundRect">
            <a:avLst/>
          </a:prstGeom>
          <a:gradFill flip="none" rotWithShape="1">
            <a:gsLst>
              <a:gs pos="80000">
                <a:srgbClr val="6AAC3D"/>
              </a:gs>
              <a:gs pos="43000">
                <a:schemeClr val="accent6">
                  <a:satMod val="103000"/>
                  <a:lumMod val="102000"/>
                  <a:tint val="94000"/>
                </a:schemeClr>
              </a:gs>
              <a:gs pos="59000">
                <a:schemeClr val="accent6">
                  <a:satMod val="110000"/>
                  <a:lumMod val="100000"/>
                  <a:shade val="100000"/>
                </a:schemeClr>
              </a:gs>
            </a:gsLst>
            <a:lin ang="5400000" scaled="0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62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6-этап</a:t>
            </a:r>
          </a:p>
        </p:txBody>
      </p:sp>
      <p:sp>
        <p:nvSpPr>
          <p:cNvPr id="86" name="Скругленный прямоугольник 85"/>
          <p:cNvSpPr/>
          <p:nvPr/>
        </p:nvSpPr>
        <p:spPr>
          <a:xfrm>
            <a:off x="1444625" y="7207250"/>
            <a:ext cx="1308100" cy="1616075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Министров</a:t>
            </a:r>
          </a:p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Общий отдел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1" indent="0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прием проекта НПА и определение ответственного Секретариата (исполнителя);</a:t>
            </a:r>
          </a:p>
          <a:p>
            <a:pPr marL="0" lvl="1" indent="0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направление проекта НПА соответствующему Секретариату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777875" y="6164263"/>
            <a:ext cx="7007225" cy="93345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/>
          </a:p>
        </p:txBody>
      </p:sp>
      <p:sp>
        <p:nvSpPr>
          <p:cNvPr id="49" name="Скругленный прямоугольник 48"/>
          <p:cNvSpPr/>
          <p:nvPr/>
        </p:nvSpPr>
        <p:spPr>
          <a:xfrm rot="16200000">
            <a:off x="703263" y="6324600"/>
            <a:ext cx="806450" cy="577850"/>
          </a:xfrm>
          <a:prstGeom prst="roundRect">
            <a:avLst/>
          </a:prstGeom>
          <a:gradFill flip="none" rotWithShape="1">
            <a:gsLst>
              <a:gs pos="80000">
                <a:srgbClr val="6AAC3D"/>
              </a:gs>
              <a:gs pos="43000">
                <a:schemeClr val="accent6">
                  <a:satMod val="103000"/>
                  <a:lumMod val="102000"/>
                  <a:tint val="94000"/>
                </a:schemeClr>
              </a:gs>
              <a:gs pos="59000">
                <a:schemeClr val="accent6">
                  <a:satMod val="110000"/>
                  <a:lumMod val="100000"/>
                  <a:shade val="100000"/>
                </a:schemeClr>
              </a:gs>
            </a:gsLst>
            <a:lin ang="5400000" scaled="0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62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5-этап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1450975" y="6205538"/>
            <a:ext cx="1931988" cy="817562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Мининфоком</a:t>
            </a: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окончательная доработка </a:t>
            </a:r>
            <a:b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НПА с учетом правового заключения Министерства юстиции </a:t>
            </a:r>
            <a:b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случае необходимости)</a:t>
            </a:r>
          </a:p>
        </p:txBody>
      </p:sp>
      <p:pic>
        <p:nvPicPr>
          <p:cNvPr id="14367" name="Рисунок 5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94363" y="6215063"/>
            <a:ext cx="1952625" cy="792162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8" name="Скругленный прямоугольник 57"/>
          <p:cNvSpPr/>
          <p:nvPr/>
        </p:nvSpPr>
        <p:spPr>
          <a:xfrm>
            <a:off x="2811463" y="7207250"/>
            <a:ext cx="2387600" cy="1616075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Министров</a:t>
            </a:r>
          </a:p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Секретариат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1" indent="0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рассмотрение, изучение проекта НПА; </a:t>
            </a:r>
          </a:p>
          <a:p>
            <a:pPr marL="0" lvl="1" indent="0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проведение экономической, финансовой и правовой экспертизы;</a:t>
            </a:r>
          </a:p>
          <a:p>
            <a:pPr marL="0" lvl="1" indent="0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согласование с заинтересованными</a:t>
            </a:r>
            <a:b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Секретариатами;</a:t>
            </a:r>
          </a:p>
          <a:p>
            <a:pPr marL="0" lvl="1" indent="0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согласование с Управлением юридического обеспечения;</a:t>
            </a:r>
          </a:p>
          <a:p>
            <a:pPr marL="0" lvl="1" indent="0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согласование с заместителями Премьер-министра и его советниками</a:t>
            </a: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5257800" y="7207250"/>
            <a:ext cx="1150938" cy="1616075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Министров</a:t>
            </a:r>
          </a:p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Секретариат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1" indent="0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подготовка и доклад проекта НПА руководству аппарата Кабинета Министров;</a:t>
            </a:r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6467475" y="7207250"/>
            <a:ext cx="1233488" cy="1616075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Министров</a:t>
            </a:r>
          </a:p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Общий отдел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1" indent="0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подготовка проекта </a:t>
            </a:r>
            <a:b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НПА для его </a:t>
            </a:r>
            <a:b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последующего направления </a:t>
            </a:r>
            <a:b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Администрацию Президента Республики Узбекистан на согласование</a:t>
            </a:r>
          </a:p>
        </p:txBody>
      </p:sp>
      <p:sp>
        <p:nvSpPr>
          <p:cNvPr id="80" name="Стрелка вправо с вырезом 79"/>
          <p:cNvSpPr>
            <a:spLocks noChangeArrowheads="1"/>
          </p:cNvSpPr>
          <p:nvPr/>
        </p:nvSpPr>
        <p:spPr bwMode="auto">
          <a:xfrm rot="10800000">
            <a:off x="7721600" y="2381250"/>
            <a:ext cx="425450" cy="292100"/>
          </a:xfrm>
          <a:prstGeom prst="notchedRightArrow">
            <a:avLst>
              <a:gd name="adj1" fmla="val 50000"/>
              <a:gd name="adj2" fmla="val 50001"/>
            </a:avLst>
          </a:prstGeom>
          <a:solidFill>
            <a:srgbClr val="F2F2F2"/>
          </a:solidFill>
          <a:ln w="12700" algn="ctr">
            <a:solidFill>
              <a:srgbClr val="AE5A2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94" name="Стрелка вправо с вырезом 93"/>
          <p:cNvSpPr>
            <a:spLocks noChangeArrowheads="1"/>
          </p:cNvSpPr>
          <p:nvPr/>
        </p:nvSpPr>
        <p:spPr bwMode="auto">
          <a:xfrm rot="10800000" flipH="1">
            <a:off x="7683500" y="3446463"/>
            <a:ext cx="425450" cy="292100"/>
          </a:xfrm>
          <a:prstGeom prst="notchedRightArrow">
            <a:avLst>
              <a:gd name="adj1" fmla="val 50000"/>
              <a:gd name="adj2" fmla="val 50001"/>
            </a:avLst>
          </a:prstGeom>
          <a:solidFill>
            <a:srgbClr val="F2F2F2"/>
          </a:solidFill>
          <a:ln w="12700" algn="ctr">
            <a:solidFill>
              <a:srgbClr val="AE5A2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95" name="Стрелка вправо с вырезом 94"/>
          <p:cNvSpPr>
            <a:spLocks noChangeArrowheads="1"/>
          </p:cNvSpPr>
          <p:nvPr/>
        </p:nvSpPr>
        <p:spPr bwMode="auto">
          <a:xfrm rot="10800000" flipH="1">
            <a:off x="7688263" y="1398588"/>
            <a:ext cx="425450" cy="290512"/>
          </a:xfrm>
          <a:prstGeom prst="notchedRightArrow">
            <a:avLst>
              <a:gd name="adj1" fmla="val 50000"/>
              <a:gd name="adj2" fmla="val 50003"/>
            </a:avLst>
          </a:prstGeom>
          <a:solidFill>
            <a:srgbClr val="F2F2F2"/>
          </a:solidFill>
          <a:ln w="12700" algn="ctr">
            <a:solidFill>
              <a:srgbClr val="AE5A2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96" name="Стрелка вправо с вырезом 95"/>
          <p:cNvSpPr>
            <a:spLocks noChangeArrowheads="1"/>
          </p:cNvSpPr>
          <p:nvPr/>
        </p:nvSpPr>
        <p:spPr bwMode="auto">
          <a:xfrm rot="10800000">
            <a:off x="7724775" y="4184650"/>
            <a:ext cx="422275" cy="292100"/>
          </a:xfrm>
          <a:prstGeom prst="notchedRightArrow">
            <a:avLst>
              <a:gd name="adj1" fmla="val 50000"/>
              <a:gd name="adj2" fmla="val 50002"/>
            </a:avLst>
          </a:prstGeom>
          <a:solidFill>
            <a:srgbClr val="F2F2F2"/>
          </a:solidFill>
          <a:ln w="12700" algn="ctr">
            <a:solidFill>
              <a:srgbClr val="AE5A2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99" name="Стрелка вправо с вырезом 98"/>
          <p:cNvSpPr>
            <a:spLocks noChangeArrowheads="1"/>
          </p:cNvSpPr>
          <p:nvPr/>
        </p:nvSpPr>
        <p:spPr bwMode="auto">
          <a:xfrm rot="10800000" flipH="1">
            <a:off x="7716838" y="4654550"/>
            <a:ext cx="425450" cy="290513"/>
          </a:xfrm>
          <a:prstGeom prst="notchedRightArrow">
            <a:avLst>
              <a:gd name="adj1" fmla="val 50000"/>
              <a:gd name="adj2" fmla="val 50002"/>
            </a:avLst>
          </a:prstGeom>
          <a:solidFill>
            <a:srgbClr val="F2F2F2"/>
          </a:solidFill>
          <a:ln w="12700" algn="ctr">
            <a:solidFill>
              <a:srgbClr val="AE5A2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101" name="Стрелка вправо с вырезом 100"/>
          <p:cNvSpPr>
            <a:spLocks noChangeArrowheads="1"/>
          </p:cNvSpPr>
          <p:nvPr/>
        </p:nvSpPr>
        <p:spPr bwMode="auto">
          <a:xfrm rot="10800000" flipH="1">
            <a:off x="5378450" y="1411288"/>
            <a:ext cx="425450" cy="292100"/>
          </a:xfrm>
          <a:prstGeom prst="notchedRightArrow">
            <a:avLst>
              <a:gd name="adj1" fmla="val 50000"/>
              <a:gd name="adj2" fmla="val 50001"/>
            </a:avLst>
          </a:prstGeom>
          <a:solidFill>
            <a:srgbClr val="F2F2F2"/>
          </a:solidFill>
          <a:ln w="12700" algn="ctr">
            <a:solidFill>
              <a:srgbClr val="AE5A2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102" name="Скругленный прямоугольник 101"/>
          <p:cNvSpPr/>
          <p:nvPr/>
        </p:nvSpPr>
        <p:spPr>
          <a:xfrm>
            <a:off x="1473200" y="4065588"/>
            <a:ext cx="2003425" cy="993775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Мининфоком</a:t>
            </a: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доработка проекта НПА с учетом поступивших замечаний и предложений (в случае необходимости);</a:t>
            </a:r>
          </a:p>
        </p:txBody>
      </p:sp>
      <p:sp>
        <p:nvSpPr>
          <p:cNvPr id="104" name="Стрелка вправо с вырезом 103"/>
          <p:cNvSpPr>
            <a:spLocks noChangeArrowheads="1"/>
          </p:cNvSpPr>
          <p:nvPr/>
        </p:nvSpPr>
        <p:spPr bwMode="auto">
          <a:xfrm rot="10800000">
            <a:off x="7724775" y="5205413"/>
            <a:ext cx="422275" cy="290512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rgbClr val="F2F2F2"/>
          </a:solidFill>
          <a:ln w="12700" algn="ctr">
            <a:solidFill>
              <a:srgbClr val="AE5A2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91" name="Стрелка углом 90"/>
          <p:cNvSpPr/>
          <p:nvPr/>
        </p:nvSpPr>
        <p:spPr>
          <a:xfrm rot="10800000" flipH="1">
            <a:off x="1573213" y="3357563"/>
            <a:ext cx="222250" cy="207962"/>
          </a:xfrm>
          <a:prstGeom prst="bentArrow">
            <a:avLst>
              <a:gd name="adj1" fmla="val 31190"/>
              <a:gd name="adj2" fmla="val 25932"/>
              <a:gd name="adj3" fmla="val 25000"/>
              <a:gd name="adj4" fmla="val 34609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8" name="Скругленный прямоугольник 107"/>
          <p:cNvSpPr/>
          <p:nvPr/>
        </p:nvSpPr>
        <p:spPr>
          <a:xfrm>
            <a:off x="3557588" y="2528888"/>
            <a:ext cx="2070100" cy="800100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Минэкономпром</a:t>
            </a: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рассмотрение, представление предложений и замечаний (в случае необходимости);</a:t>
            </a: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согласование (визирование) с личным ЭЦП министра</a:t>
            </a:r>
          </a:p>
        </p:txBody>
      </p:sp>
      <p:sp>
        <p:nvSpPr>
          <p:cNvPr id="82" name="Стрелка углом 81"/>
          <p:cNvSpPr/>
          <p:nvPr/>
        </p:nvSpPr>
        <p:spPr>
          <a:xfrm rot="16200000" flipH="1">
            <a:off x="3708400" y="2349500"/>
            <a:ext cx="265113" cy="392113"/>
          </a:xfrm>
          <a:prstGeom prst="bentArrow">
            <a:avLst>
              <a:gd name="adj1" fmla="val 31190"/>
              <a:gd name="adj2" fmla="val 25932"/>
              <a:gd name="adj3" fmla="val 25000"/>
              <a:gd name="adj4" fmla="val 34609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Стрелка углом 5"/>
          <p:cNvSpPr/>
          <p:nvPr/>
        </p:nvSpPr>
        <p:spPr>
          <a:xfrm rot="16200000" flipH="1">
            <a:off x="5807075" y="2346325"/>
            <a:ext cx="265113" cy="392113"/>
          </a:xfrm>
          <a:prstGeom prst="bentArrow">
            <a:avLst>
              <a:gd name="adj1" fmla="val 31190"/>
              <a:gd name="adj2" fmla="val 25932"/>
              <a:gd name="adj3" fmla="val 25000"/>
              <a:gd name="adj4" fmla="val 34609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4383" name="Рисунок 7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808663" y="5207000"/>
            <a:ext cx="1871662" cy="792163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13" name="Стрелка вправо с вырезом 112"/>
          <p:cNvSpPr>
            <a:spLocks noChangeArrowheads="1"/>
          </p:cNvSpPr>
          <p:nvPr/>
        </p:nvSpPr>
        <p:spPr bwMode="auto">
          <a:xfrm rot="10800000" flipH="1">
            <a:off x="7724775" y="6670675"/>
            <a:ext cx="425450" cy="290513"/>
          </a:xfrm>
          <a:prstGeom prst="notchedRightArrow">
            <a:avLst>
              <a:gd name="adj1" fmla="val 50000"/>
              <a:gd name="adj2" fmla="val 50002"/>
            </a:avLst>
          </a:prstGeom>
          <a:solidFill>
            <a:srgbClr val="F2F2F2"/>
          </a:solidFill>
          <a:ln w="12700" algn="ctr">
            <a:solidFill>
              <a:srgbClr val="AE5A2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114" name="Стрелка вправо с вырезом 113"/>
          <p:cNvSpPr>
            <a:spLocks noChangeArrowheads="1"/>
          </p:cNvSpPr>
          <p:nvPr/>
        </p:nvSpPr>
        <p:spPr bwMode="auto">
          <a:xfrm rot="10800000">
            <a:off x="7705725" y="6273800"/>
            <a:ext cx="438150" cy="292100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rgbClr val="F2F2F2"/>
          </a:solidFill>
          <a:ln w="12700" algn="ctr">
            <a:solidFill>
              <a:srgbClr val="AE5A2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117" name="Скругленный прямоугольник 116"/>
          <p:cNvSpPr/>
          <p:nvPr/>
        </p:nvSpPr>
        <p:spPr>
          <a:xfrm>
            <a:off x="3578225" y="6240463"/>
            <a:ext cx="2124075" cy="782637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Мининфоком</a:t>
            </a:r>
          </a:p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внесение проекта НПА в Кабинет Министров с личным ЭЦП министра</a:t>
            </a:r>
          </a:p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Стрелка вправо с вырезом 117"/>
          <p:cNvSpPr>
            <a:spLocks noChangeArrowheads="1"/>
          </p:cNvSpPr>
          <p:nvPr/>
        </p:nvSpPr>
        <p:spPr bwMode="auto">
          <a:xfrm rot="10800000" flipH="1">
            <a:off x="7734300" y="8216900"/>
            <a:ext cx="419100" cy="290513"/>
          </a:xfrm>
          <a:prstGeom prst="notchedRightArrow">
            <a:avLst>
              <a:gd name="adj1" fmla="val 50000"/>
              <a:gd name="adj2" fmla="val 49997"/>
            </a:avLst>
          </a:prstGeom>
          <a:solidFill>
            <a:srgbClr val="F2F2F2"/>
          </a:solidFill>
          <a:ln w="12700" algn="ctr">
            <a:solidFill>
              <a:srgbClr val="AE5A2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119" name="Стрелка вправо с вырезом 118"/>
          <p:cNvSpPr>
            <a:spLocks noChangeArrowheads="1"/>
          </p:cNvSpPr>
          <p:nvPr/>
        </p:nvSpPr>
        <p:spPr bwMode="auto">
          <a:xfrm rot="10800000">
            <a:off x="7708900" y="7500938"/>
            <a:ext cx="417513" cy="292100"/>
          </a:xfrm>
          <a:prstGeom prst="notchedRightArrow">
            <a:avLst>
              <a:gd name="adj1" fmla="val 50000"/>
              <a:gd name="adj2" fmla="val 50001"/>
            </a:avLst>
          </a:prstGeom>
          <a:solidFill>
            <a:srgbClr val="F2F2F2"/>
          </a:solidFill>
          <a:ln w="12700" algn="ctr">
            <a:solidFill>
              <a:srgbClr val="AE5A2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120" name="Прямоугольник 119"/>
          <p:cNvSpPr/>
          <p:nvPr/>
        </p:nvSpPr>
        <p:spPr>
          <a:xfrm>
            <a:off x="784225" y="8990013"/>
            <a:ext cx="7007225" cy="893762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/>
          </a:p>
        </p:txBody>
      </p:sp>
      <p:sp>
        <p:nvSpPr>
          <p:cNvPr id="121" name="Скругленный прямоугольник 120"/>
          <p:cNvSpPr/>
          <p:nvPr/>
        </p:nvSpPr>
        <p:spPr>
          <a:xfrm rot="16200000">
            <a:off x="693737" y="9129713"/>
            <a:ext cx="809625" cy="577850"/>
          </a:xfrm>
          <a:prstGeom prst="roundRect">
            <a:avLst/>
          </a:prstGeom>
          <a:gradFill flip="none" rotWithShape="1">
            <a:gsLst>
              <a:gs pos="80000">
                <a:srgbClr val="6AAC3D"/>
              </a:gs>
              <a:gs pos="43000">
                <a:schemeClr val="accent6">
                  <a:satMod val="103000"/>
                  <a:lumMod val="102000"/>
                  <a:tint val="94000"/>
                </a:schemeClr>
              </a:gs>
              <a:gs pos="59000">
                <a:schemeClr val="accent6">
                  <a:satMod val="110000"/>
                  <a:lumMod val="100000"/>
                  <a:shade val="100000"/>
                </a:schemeClr>
              </a:gs>
            </a:gsLst>
            <a:lin ang="5400000" scaled="0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62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7-этап</a:t>
            </a:r>
          </a:p>
        </p:txBody>
      </p:sp>
      <p:sp>
        <p:nvSpPr>
          <p:cNvPr id="122" name="Скругленный прямоугольник 121"/>
          <p:cNvSpPr/>
          <p:nvPr/>
        </p:nvSpPr>
        <p:spPr>
          <a:xfrm>
            <a:off x="1435100" y="9069388"/>
            <a:ext cx="2444750" cy="722312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Администрация </a:t>
            </a:r>
            <a:b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Президента Республики Узбекистан:</a:t>
            </a: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проведение экономической, финансовой и правовой экспертизы и согласование проекта НПА;</a:t>
            </a: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возвращение проекта НПА в Кабинет Министров</a:t>
            </a:r>
          </a:p>
        </p:txBody>
      </p:sp>
      <p:sp>
        <p:nvSpPr>
          <p:cNvPr id="123" name="Стрелка вправо с вырезом 122"/>
          <p:cNvSpPr>
            <a:spLocks noChangeArrowheads="1"/>
          </p:cNvSpPr>
          <p:nvPr/>
        </p:nvSpPr>
        <p:spPr bwMode="auto">
          <a:xfrm rot="10800000" flipH="1">
            <a:off x="7716838" y="9423400"/>
            <a:ext cx="425450" cy="296863"/>
          </a:xfrm>
          <a:prstGeom prst="notchedRightArrow">
            <a:avLst>
              <a:gd name="adj1" fmla="val 50000"/>
              <a:gd name="adj2" fmla="val 50001"/>
            </a:avLst>
          </a:prstGeom>
          <a:solidFill>
            <a:srgbClr val="F2F2F2"/>
          </a:solidFill>
          <a:ln w="12700" algn="ctr">
            <a:solidFill>
              <a:srgbClr val="AE5A2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124" name="Стрелка вправо с вырезом 123"/>
          <p:cNvSpPr>
            <a:spLocks noChangeArrowheads="1"/>
          </p:cNvSpPr>
          <p:nvPr/>
        </p:nvSpPr>
        <p:spPr bwMode="auto">
          <a:xfrm rot="10800000">
            <a:off x="7716838" y="9069388"/>
            <a:ext cx="438150" cy="296862"/>
          </a:xfrm>
          <a:prstGeom prst="notchedRightArrow">
            <a:avLst>
              <a:gd name="adj1" fmla="val 50000"/>
              <a:gd name="adj2" fmla="val 49997"/>
            </a:avLst>
          </a:prstGeom>
          <a:solidFill>
            <a:srgbClr val="F2F2F2"/>
          </a:solidFill>
          <a:ln w="12700" algn="ctr">
            <a:solidFill>
              <a:srgbClr val="AE5A2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790575" y="9977438"/>
            <a:ext cx="7007225" cy="1077912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/>
          </a:p>
        </p:txBody>
      </p:sp>
      <p:sp>
        <p:nvSpPr>
          <p:cNvPr id="126" name="Скругленный прямоугольник 125"/>
          <p:cNvSpPr/>
          <p:nvPr/>
        </p:nvSpPr>
        <p:spPr>
          <a:xfrm rot="16200000">
            <a:off x="639762" y="10252076"/>
            <a:ext cx="930275" cy="577850"/>
          </a:xfrm>
          <a:prstGeom prst="roundRect">
            <a:avLst/>
          </a:prstGeom>
          <a:gradFill flip="none" rotWithShape="1">
            <a:gsLst>
              <a:gs pos="80000">
                <a:srgbClr val="6AAC3D"/>
              </a:gs>
              <a:gs pos="43000">
                <a:schemeClr val="accent6">
                  <a:satMod val="103000"/>
                  <a:lumMod val="102000"/>
                  <a:tint val="94000"/>
                </a:schemeClr>
              </a:gs>
              <a:gs pos="59000">
                <a:schemeClr val="accent6">
                  <a:satMod val="110000"/>
                  <a:lumMod val="100000"/>
                  <a:shade val="100000"/>
                </a:schemeClr>
              </a:gs>
            </a:gsLst>
            <a:lin ang="5400000" scaled="0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62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8-этап</a:t>
            </a:r>
          </a:p>
        </p:txBody>
      </p:sp>
      <p:sp>
        <p:nvSpPr>
          <p:cNvPr id="127" name="Скругленный прямоугольник 126"/>
          <p:cNvSpPr/>
          <p:nvPr/>
        </p:nvSpPr>
        <p:spPr>
          <a:xfrm>
            <a:off x="1470025" y="10083800"/>
            <a:ext cx="1308100" cy="877888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Министров</a:t>
            </a:r>
          </a:p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Общий отдел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1" indent="0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прием проекта НПА и направление документа исполнителю</a:t>
            </a:r>
          </a:p>
        </p:txBody>
      </p:sp>
      <p:sp>
        <p:nvSpPr>
          <p:cNvPr id="129" name="Скругленный прямоугольник 128"/>
          <p:cNvSpPr/>
          <p:nvPr/>
        </p:nvSpPr>
        <p:spPr>
          <a:xfrm>
            <a:off x="2905125" y="10090150"/>
            <a:ext cx="1536700" cy="874713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Министров</a:t>
            </a:r>
          </a:p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Секретариат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1" indent="0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подготовка и доклад проекта НПА руководству аппарата Кабинета Министров</a:t>
            </a:r>
          </a:p>
        </p:txBody>
      </p:sp>
      <p:sp>
        <p:nvSpPr>
          <p:cNvPr id="132" name="Стрелка вправо с вырезом 131"/>
          <p:cNvSpPr>
            <a:spLocks noChangeArrowheads="1"/>
          </p:cNvSpPr>
          <p:nvPr/>
        </p:nvSpPr>
        <p:spPr bwMode="auto">
          <a:xfrm rot="10800000">
            <a:off x="7700963" y="10167938"/>
            <a:ext cx="436562" cy="290512"/>
          </a:xfrm>
          <a:prstGeom prst="notchedRightArrow">
            <a:avLst>
              <a:gd name="adj1" fmla="val 50000"/>
              <a:gd name="adj2" fmla="val 50001"/>
            </a:avLst>
          </a:prstGeom>
          <a:solidFill>
            <a:srgbClr val="F2F2F2"/>
          </a:solidFill>
          <a:ln w="12700" algn="ctr">
            <a:solidFill>
              <a:srgbClr val="AE5A2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133" name="Скругленный прямоугольник 132"/>
          <p:cNvSpPr/>
          <p:nvPr/>
        </p:nvSpPr>
        <p:spPr>
          <a:xfrm>
            <a:off x="4567238" y="10109200"/>
            <a:ext cx="1536700" cy="871538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Министров</a:t>
            </a:r>
          </a:p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Управляющий аппаратом:</a:t>
            </a:r>
          </a:p>
          <a:p>
            <a:pPr marL="0" lvl="1" indent="0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доклад проекта НПА </a:t>
            </a:r>
            <a:b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Премьер-министру </a:t>
            </a:r>
            <a:b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Узбекистан</a:t>
            </a:r>
          </a:p>
        </p:txBody>
      </p:sp>
      <p:sp>
        <p:nvSpPr>
          <p:cNvPr id="100" name="Стрелка вправо с вырезом 99"/>
          <p:cNvSpPr>
            <a:spLocks noChangeArrowheads="1"/>
          </p:cNvSpPr>
          <p:nvPr/>
        </p:nvSpPr>
        <p:spPr bwMode="auto">
          <a:xfrm rot="10800000" flipH="1">
            <a:off x="3084513" y="1404938"/>
            <a:ext cx="427037" cy="292100"/>
          </a:xfrm>
          <a:prstGeom prst="notchedRightArrow">
            <a:avLst>
              <a:gd name="adj1" fmla="val 50000"/>
              <a:gd name="adj2" fmla="val 49998"/>
            </a:avLst>
          </a:prstGeom>
          <a:solidFill>
            <a:srgbClr val="F2F2F2"/>
          </a:solidFill>
          <a:ln w="12700" algn="ctr">
            <a:solidFill>
              <a:srgbClr val="AE5A2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134" name="Стрелка углом 133"/>
          <p:cNvSpPr/>
          <p:nvPr/>
        </p:nvSpPr>
        <p:spPr>
          <a:xfrm rot="10800000" flipH="1">
            <a:off x="3651250" y="3367088"/>
            <a:ext cx="222250" cy="207962"/>
          </a:xfrm>
          <a:prstGeom prst="bentArrow">
            <a:avLst>
              <a:gd name="adj1" fmla="val 31190"/>
              <a:gd name="adj2" fmla="val 25932"/>
              <a:gd name="adj3" fmla="val 25000"/>
              <a:gd name="adj4" fmla="val 34609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5" name="Стрелка углом 134"/>
          <p:cNvSpPr/>
          <p:nvPr/>
        </p:nvSpPr>
        <p:spPr>
          <a:xfrm rot="10800000" flipH="1">
            <a:off x="5748338" y="3360738"/>
            <a:ext cx="223837" cy="206375"/>
          </a:xfrm>
          <a:prstGeom prst="bentArrow">
            <a:avLst>
              <a:gd name="adj1" fmla="val 31190"/>
              <a:gd name="adj2" fmla="val 25932"/>
              <a:gd name="adj3" fmla="val 25000"/>
              <a:gd name="adj4" fmla="val 34609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6" name="Стрелка углом 135"/>
          <p:cNvSpPr/>
          <p:nvPr/>
        </p:nvSpPr>
        <p:spPr>
          <a:xfrm rot="16200000" flipH="1">
            <a:off x="1622425" y="2349500"/>
            <a:ext cx="265113" cy="392113"/>
          </a:xfrm>
          <a:prstGeom prst="bentArrow">
            <a:avLst>
              <a:gd name="adj1" fmla="val 31190"/>
              <a:gd name="adj2" fmla="val 25932"/>
              <a:gd name="adj3" fmla="val 25000"/>
              <a:gd name="adj4" fmla="val 34609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8" name="Скругленный прямоугольник 137"/>
          <p:cNvSpPr/>
          <p:nvPr/>
        </p:nvSpPr>
        <p:spPr>
          <a:xfrm>
            <a:off x="8153400" y="1212850"/>
            <a:ext cx="1016000" cy="579438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C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подготовки </a:t>
            </a:r>
            <a:b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направления </a:t>
            </a:r>
            <a:b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согласование</a:t>
            </a:r>
          </a:p>
        </p:txBody>
      </p:sp>
      <p:sp>
        <p:nvSpPr>
          <p:cNvPr id="139" name="Скругленный прямоугольник 138"/>
          <p:cNvSpPr/>
          <p:nvPr/>
        </p:nvSpPr>
        <p:spPr>
          <a:xfrm>
            <a:off x="8153400" y="2743200"/>
            <a:ext cx="1016000" cy="581025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C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согласования</a:t>
            </a:r>
          </a:p>
        </p:txBody>
      </p:sp>
      <p:sp>
        <p:nvSpPr>
          <p:cNvPr id="140" name="Скругленный прямоугольник 139"/>
          <p:cNvSpPr/>
          <p:nvPr/>
        </p:nvSpPr>
        <p:spPr>
          <a:xfrm>
            <a:off x="8169275" y="6321425"/>
            <a:ext cx="1012825" cy="631825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C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</a:t>
            </a:r>
            <a:b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внесения </a:t>
            </a:r>
            <a:b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Кабинет Министров</a:t>
            </a:r>
          </a:p>
        </p:txBody>
      </p:sp>
      <p:sp>
        <p:nvSpPr>
          <p:cNvPr id="141" name="Стрелка вправо с вырезом 140"/>
          <p:cNvSpPr>
            <a:spLocks noChangeArrowheads="1"/>
          </p:cNvSpPr>
          <p:nvPr/>
        </p:nvSpPr>
        <p:spPr bwMode="auto">
          <a:xfrm rot="10800000" flipH="1">
            <a:off x="7723188" y="5734050"/>
            <a:ext cx="425450" cy="292100"/>
          </a:xfrm>
          <a:prstGeom prst="notchedRightArrow">
            <a:avLst>
              <a:gd name="adj1" fmla="val 50000"/>
              <a:gd name="adj2" fmla="val 50001"/>
            </a:avLst>
          </a:prstGeom>
          <a:solidFill>
            <a:srgbClr val="F2F2F2"/>
          </a:solidFill>
          <a:ln w="12700" algn="ctr">
            <a:solidFill>
              <a:srgbClr val="AE5A2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143" name="Скругленный прямоугольник 142"/>
          <p:cNvSpPr/>
          <p:nvPr/>
        </p:nvSpPr>
        <p:spPr>
          <a:xfrm>
            <a:off x="8169275" y="5326063"/>
            <a:ext cx="1017588" cy="581025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C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согласования</a:t>
            </a:r>
          </a:p>
        </p:txBody>
      </p:sp>
      <p:sp>
        <p:nvSpPr>
          <p:cNvPr id="144" name="Скругленный прямоугольник 143"/>
          <p:cNvSpPr/>
          <p:nvPr/>
        </p:nvSpPr>
        <p:spPr>
          <a:xfrm>
            <a:off x="8153400" y="4267200"/>
            <a:ext cx="1016000" cy="579438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C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</a:t>
            </a:r>
            <a:b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обобщения </a:t>
            </a:r>
            <a:b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доработки</a:t>
            </a:r>
          </a:p>
        </p:txBody>
      </p:sp>
      <p:sp>
        <p:nvSpPr>
          <p:cNvPr id="145" name="Скругленный прямоугольник 144"/>
          <p:cNvSpPr/>
          <p:nvPr/>
        </p:nvSpPr>
        <p:spPr>
          <a:xfrm>
            <a:off x="8121650" y="7727950"/>
            <a:ext cx="1011238" cy="625475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C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</a:t>
            </a:r>
            <a:b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экспертизы</a:t>
            </a:r>
            <a:b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Кабинете Министров</a:t>
            </a:r>
          </a:p>
        </p:txBody>
      </p:sp>
      <p:sp>
        <p:nvSpPr>
          <p:cNvPr id="146" name="Скругленный прямоугольник 145"/>
          <p:cNvSpPr/>
          <p:nvPr/>
        </p:nvSpPr>
        <p:spPr>
          <a:xfrm>
            <a:off x="8170863" y="9101138"/>
            <a:ext cx="1062037" cy="876300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C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5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</a:t>
            </a:r>
            <a:br>
              <a:rPr lang="ru-RU" sz="85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5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согласования </a:t>
            </a:r>
            <a:br>
              <a:rPr lang="ru-RU" sz="85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5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Администрацией Президента Республики Узбекистан </a:t>
            </a:r>
          </a:p>
        </p:txBody>
      </p:sp>
      <p:sp>
        <p:nvSpPr>
          <p:cNvPr id="147" name="Скругленный прямоугольник 146"/>
          <p:cNvSpPr/>
          <p:nvPr/>
        </p:nvSpPr>
        <p:spPr>
          <a:xfrm>
            <a:off x="8145463" y="10123488"/>
            <a:ext cx="1062037" cy="346075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C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</a:t>
            </a:r>
            <a:b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подписания</a:t>
            </a:r>
          </a:p>
        </p:txBody>
      </p:sp>
      <p:pic>
        <p:nvPicPr>
          <p:cNvPr id="14413" name="Picture 2" descr="Сенат Ресбулики Узбекистан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57675" y="9156700"/>
            <a:ext cx="26765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10"/>
          <a:srcRect l="-1089" t="1854" r="1089" b="52716"/>
          <a:stretch/>
        </p:blipFill>
        <p:spPr>
          <a:xfrm>
            <a:off x="7321550" y="10555288"/>
            <a:ext cx="1439863" cy="762000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</p:pic>
      <p:sp>
        <p:nvSpPr>
          <p:cNvPr id="150" name="Скругленный прямоугольник 149"/>
          <p:cNvSpPr/>
          <p:nvPr/>
        </p:nvSpPr>
        <p:spPr>
          <a:xfrm>
            <a:off x="3578225" y="5232400"/>
            <a:ext cx="2117725" cy="820738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юстиции</a:t>
            </a:r>
          </a:p>
          <a:p>
            <a:pPr defTabSz="793608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выдача по нему правового заключения</a:t>
            </a:r>
            <a:b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личным ЭЦП министра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7512050" y="11041063"/>
            <a:ext cx="1166813" cy="21272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indent="88900" algn="just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целях обеспечения полноценного внедрения и бесперебойного функционирования Единой электронной системы, обеспечения необходимой прозрачности и ускорения процесса разработки и согласования (визирования) проектов нормативно-правовых актов Кабинет Министров </a:t>
            </a:r>
            <a:r>
              <a:rPr lang="ru-RU" sz="25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постановляет</a:t>
            </a:r>
            <a:r>
              <a:rPr lang="ru-RU" sz="2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991</TotalTime>
  <Words>377</Words>
  <Application>Microsoft Office PowerPoint</Application>
  <PresentationFormat>A3 (297x420 мм)</PresentationFormat>
  <Paragraphs>84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 Light</vt:lpstr>
      <vt:lpstr>Calibri</vt:lpstr>
      <vt:lpstr>Times New Roman</vt:lpstr>
      <vt:lpstr>Тема Office</vt:lpstr>
      <vt:lpstr>Слайд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Умаров Исроил Абдувахобович</dc:creator>
  <cp:lastModifiedBy>Axmedov</cp:lastModifiedBy>
  <cp:revision>60</cp:revision>
  <cp:lastPrinted>2019-04-03T10:56:51Z</cp:lastPrinted>
  <dcterms:created xsi:type="dcterms:W3CDTF">2019-03-17T13:41:14Z</dcterms:created>
  <dcterms:modified xsi:type="dcterms:W3CDTF">2019-04-11T06:33:50Z</dcterms:modified>
</cp:coreProperties>
</file>